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36" r:id="rId3"/>
    <p:sldId id="560" r:id="rId4"/>
    <p:sldId id="562" r:id="rId5"/>
    <p:sldId id="561" r:id="rId6"/>
    <p:sldId id="564" r:id="rId7"/>
    <p:sldId id="563" r:id="rId8"/>
    <p:sldId id="565" r:id="rId9"/>
    <p:sldId id="5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3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Nabespreken 3.3D omslagstelsel, kapitaaldekking en vergrijzing.</a:t>
            </a:r>
          </a:p>
          <a:p>
            <a:r>
              <a:rPr lang="nl-NL" sz="2500" dirty="0" smtClean="0"/>
              <a:t>2 oefenopgaven maken.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744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8800" y="152400"/>
            <a:ext cx="8715202" cy="5888963"/>
          </a:xfrm>
        </p:spPr>
        <p:txBody>
          <a:bodyPr>
            <a:noAutofit/>
          </a:bodyPr>
          <a:lstStyle/>
          <a:p>
            <a:r>
              <a:rPr lang="nl-NL" sz="2400" dirty="0" smtClean="0"/>
              <a:t>1a) De actieve (werkende) betalen voor de inactieve (niet werkende) via belastingen.</a:t>
            </a:r>
          </a:p>
          <a:p>
            <a:r>
              <a:rPr lang="nl-NL" sz="2400" dirty="0" smtClean="0"/>
              <a:t>1b) de sterkste schouders dragen de zwaarste lasten, ook mensen die nooit kunnen werken wordt voor gezorgd.</a:t>
            </a:r>
          </a:p>
          <a:p>
            <a:r>
              <a:rPr lang="nl-NL" sz="2400" dirty="0" smtClean="0"/>
              <a:t>1c) iedereen betaald voor zichzelf voor later.</a:t>
            </a:r>
          </a:p>
          <a:p>
            <a:r>
              <a:rPr lang="nl-NL" sz="2400" dirty="0" smtClean="0"/>
              <a:t>1d) het maakt niet uit hoe de verhouding tussen de werkende en niet werkende is als iedereen voor zichzelf betaald</a:t>
            </a:r>
          </a:p>
          <a:p>
            <a:r>
              <a:rPr lang="nl-NL" sz="2400" dirty="0" smtClean="0"/>
              <a:t>2) er komen steeds meer AOW gerechtigden, steeds meer mensen gaan met pensioen.</a:t>
            </a:r>
          </a:p>
          <a:p>
            <a:r>
              <a:rPr lang="nl-NL" sz="2400" dirty="0" smtClean="0"/>
              <a:t>De premies moeten omhoog (we moeten met minder mensen meer gaan verdienen) of de uitkeringen moeten omlaag (we verdienen niet genoeg om iedereen een hoge uitkering te geven)</a:t>
            </a:r>
          </a:p>
          <a:p>
            <a:r>
              <a:rPr lang="nl-NL" sz="2400" dirty="0" smtClean="0"/>
              <a:t>Bijvoorbeeld: AOW gerechtigde leeftijd verhogen, zo blijven mensen langer actief.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592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7" y="1"/>
            <a:ext cx="9625263" cy="6041362"/>
          </a:xfrm>
        </p:spPr>
        <p:txBody>
          <a:bodyPr>
            <a:noAutofit/>
          </a:bodyPr>
          <a:lstStyle/>
          <a:p>
            <a:r>
              <a:rPr lang="nl-NL" sz="1900" dirty="0" smtClean="0"/>
              <a:t>3a: Sommige kosten nemen niet of nauwelijks toe als je met ze 2en bent, denk aan huur/gas/water/licht, daarom hebben ze voor mensen die samen zijn de uitkering wat verlaagd want die hebben per persoon minder nodig.</a:t>
            </a:r>
          </a:p>
          <a:p>
            <a:r>
              <a:rPr lang="nl-NL" sz="1900" dirty="0" smtClean="0"/>
              <a:t>3b: je betaald 17,9% tot 32728 euro, daarna ga je niet extra betalen.</a:t>
            </a:r>
          </a:p>
          <a:p>
            <a:r>
              <a:rPr lang="nl-NL" sz="1900" dirty="0" smtClean="0"/>
              <a:t>Dus de premie = 17,9% van 32728 = </a:t>
            </a:r>
            <a:r>
              <a:rPr lang="nl-NL" sz="1900" dirty="0"/>
              <a:t>5858,312 </a:t>
            </a:r>
            <a:endParaRPr lang="nl-NL" sz="1900" dirty="0" smtClean="0"/>
          </a:p>
          <a:p>
            <a:r>
              <a:rPr lang="nl-NL" sz="1900" dirty="0" smtClean="0"/>
              <a:t>3c: de helft is gehuwd dan andere helft is ongehuwd.</a:t>
            </a:r>
          </a:p>
          <a:p>
            <a:r>
              <a:rPr lang="nl-NL" sz="1900" dirty="0" smtClean="0"/>
              <a:t>In 2011: 1.503.000 *685,98 + 1.503.000*984,75 = 2.511.107.190 per maand</a:t>
            </a:r>
          </a:p>
          <a:p>
            <a:r>
              <a:rPr lang="nl-NL" sz="1900" dirty="0" smtClean="0"/>
              <a:t>In 2040: 2.312.500 * 685,98 + 2.312.500 * 984,75 = 3.863.563.125 per maand</a:t>
            </a:r>
          </a:p>
          <a:p>
            <a:r>
              <a:rPr lang="nl-NL" sz="1900" dirty="0" smtClean="0"/>
              <a:t>Verschil = 1.352.455.935 * 12 = 16.229.471.220 </a:t>
            </a:r>
          </a:p>
          <a:p>
            <a:r>
              <a:rPr lang="nl-NL" sz="1900" dirty="0" smtClean="0"/>
              <a:t>3D: in totaal betalen we met ze allen extra 16.229.471.220 verdeeld over 7 miljoen mensen is </a:t>
            </a:r>
            <a:r>
              <a:rPr lang="nl-NL" sz="1900" dirty="0"/>
              <a:t>2318,496 </a:t>
            </a:r>
            <a:endParaRPr lang="nl-NL" sz="1900" dirty="0" smtClean="0"/>
          </a:p>
          <a:p>
            <a:r>
              <a:rPr lang="nl-NL" sz="1900" dirty="0" smtClean="0"/>
              <a:t>3</a:t>
            </a:r>
            <a:r>
              <a:rPr lang="nl-NL" sz="1900" baseline="30000" dirty="0" smtClean="0"/>
              <a:t>E</a:t>
            </a:r>
            <a:r>
              <a:rPr lang="nl-NL" sz="1900" dirty="0" smtClean="0"/>
              <a:t>: </a:t>
            </a:r>
            <a:r>
              <a:rPr lang="nl-NL" sz="1900" dirty="0"/>
              <a:t>2.511.107.190 / 3.006.000 = 835,37 = uitkering 2011 gemiddeld</a:t>
            </a:r>
          </a:p>
          <a:p>
            <a:r>
              <a:rPr lang="nl-NL" sz="1900" dirty="0" smtClean="0"/>
              <a:t>totaal geld beschikbaar in 2011 = 2.511.107.190 * 12 = 30.133.286.280</a:t>
            </a:r>
          </a:p>
          <a:p>
            <a:r>
              <a:rPr lang="nl-NL" sz="1900" dirty="0" smtClean="0"/>
              <a:t>Dit geld is ook beschikbaar in 2040 alleen verdeeld over meer mensen namelijk over 4.625.000</a:t>
            </a:r>
          </a:p>
          <a:p>
            <a:r>
              <a:rPr lang="nl-NL" sz="1900" dirty="0" smtClean="0"/>
              <a:t>Dat is per persoon 30.133.286.280 / 4.625.000 = </a:t>
            </a:r>
            <a:r>
              <a:rPr lang="nl-NL" sz="1900" dirty="0"/>
              <a:t>6515,305 </a:t>
            </a:r>
            <a:r>
              <a:rPr lang="nl-NL" sz="1900" dirty="0" smtClean="0"/>
              <a:t>per jaar.</a:t>
            </a:r>
          </a:p>
          <a:p>
            <a:r>
              <a:rPr lang="nl-NL" sz="1900" dirty="0" smtClean="0"/>
              <a:t>6515,305 / 12 = 542,95 per maand uitkering 2040 		835,37-542,95 = 292,43</a:t>
            </a: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61851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>
            <a:normAutofit/>
          </a:bodyPr>
          <a:lstStyle/>
          <a:p>
            <a:r>
              <a:rPr lang="nl-NL" dirty="0" smtClean="0"/>
              <a:t>Oefenopgave onderdeel A en 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Je mag overleggen en je boek gebruiken. Oefenopgaves zijn op toetsniveau.</a:t>
            </a:r>
          </a:p>
          <a:p>
            <a:pPr marL="0" indent="0">
              <a:buNone/>
            </a:pPr>
            <a:r>
              <a:rPr lang="nl-NL" sz="2500" dirty="0" smtClean="0"/>
              <a:t>Daarna C en D maken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338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19"/>
          <a:stretch/>
        </p:blipFill>
        <p:spPr bwMode="auto">
          <a:xfrm>
            <a:off x="73572" y="0"/>
            <a:ext cx="12118427" cy="8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896"/>
          <a:stretch/>
        </p:blipFill>
        <p:spPr bwMode="auto">
          <a:xfrm>
            <a:off x="73572" y="0"/>
            <a:ext cx="12118427" cy="1513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26"/>
          <a:stretch/>
        </p:blipFill>
        <p:spPr bwMode="auto">
          <a:xfrm>
            <a:off x="73572" y="0"/>
            <a:ext cx="12118427" cy="18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74"/>
          <a:stretch/>
        </p:blipFill>
        <p:spPr bwMode="auto">
          <a:xfrm>
            <a:off x="73572" y="0"/>
            <a:ext cx="12118427" cy="220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698"/>
          <a:stretch/>
        </p:blipFill>
        <p:spPr bwMode="auto">
          <a:xfrm>
            <a:off x="73572" y="0"/>
            <a:ext cx="12118427" cy="258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487"/>
          <a:stretch/>
        </p:blipFill>
        <p:spPr bwMode="auto">
          <a:xfrm>
            <a:off x="73572" y="0"/>
            <a:ext cx="12118427" cy="293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076"/>
          <a:stretch/>
        </p:blipFill>
        <p:spPr bwMode="auto">
          <a:xfrm>
            <a:off x="73572" y="0"/>
            <a:ext cx="12118427" cy="345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13"/>
          <a:stretch/>
        </p:blipFill>
        <p:spPr bwMode="auto">
          <a:xfrm>
            <a:off x="73572" y="0"/>
            <a:ext cx="12118427" cy="43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2" y="0"/>
            <a:ext cx="12118427" cy="558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94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>
            <a:normAutofit/>
          </a:bodyPr>
          <a:lstStyle/>
          <a:p>
            <a:r>
              <a:rPr lang="nl-NL" dirty="0" smtClean="0"/>
              <a:t>2 oefenopgaves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Je mag overleggen en je boek gebruiken. Oefenopgaves zijn op toetsniveau.</a:t>
            </a:r>
          </a:p>
          <a:p>
            <a:pPr marL="0" indent="0">
              <a:buNone/>
            </a:pPr>
            <a:r>
              <a:rPr lang="nl-NL" sz="2500" dirty="0" smtClean="0"/>
              <a:t>Start met oefenopgave 2.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939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989"/>
          <a:stretch/>
        </p:blipFill>
        <p:spPr bwMode="auto">
          <a:xfrm>
            <a:off x="0" y="0"/>
            <a:ext cx="12192000" cy="1250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78"/>
          <a:stretch/>
        </p:blipFill>
        <p:spPr bwMode="auto">
          <a:xfrm>
            <a:off x="0" y="0"/>
            <a:ext cx="12192000" cy="233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81"/>
          <a:stretch/>
        </p:blipFill>
        <p:spPr bwMode="auto">
          <a:xfrm>
            <a:off x="0" y="0"/>
            <a:ext cx="12192000" cy="3100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4311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6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30"/>
          <a:stretch/>
        </p:blipFill>
        <p:spPr bwMode="auto">
          <a:xfrm>
            <a:off x="0" y="0"/>
            <a:ext cx="12192000" cy="1082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72"/>
          <a:stretch/>
        </p:blipFill>
        <p:spPr bwMode="auto">
          <a:xfrm>
            <a:off x="0" y="0"/>
            <a:ext cx="12192000" cy="168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39"/>
          <a:stretch/>
        </p:blipFill>
        <p:spPr bwMode="auto">
          <a:xfrm>
            <a:off x="0" y="0"/>
            <a:ext cx="12192000" cy="2028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833"/>
          <a:stretch/>
        </p:blipFill>
        <p:spPr bwMode="auto">
          <a:xfrm>
            <a:off x="0" y="0"/>
            <a:ext cx="12192000" cy="284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799"/>
          <a:stretch/>
        </p:blipFill>
        <p:spPr bwMode="auto">
          <a:xfrm>
            <a:off x="0" y="0"/>
            <a:ext cx="12192000" cy="383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074"/>
          <a:stretch/>
        </p:blipFill>
        <p:spPr bwMode="auto">
          <a:xfrm>
            <a:off x="0" y="0"/>
            <a:ext cx="12192000" cy="444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06"/>
          <a:stretch/>
        </p:blipFill>
        <p:spPr bwMode="auto">
          <a:xfrm>
            <a:off x="0" y="0"/>
            <a:ext cx="12192000" cy="481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51"/>
          <a:stretch/>
        </p:blipFill>
        <p:spPr bwMode="auto">
          <a:xfrm>
            <a:off x="0" y="0"/>
            <a:ext cx="12192000" cy="5381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26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48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1435</TotalTime>
  <Words>408</Words>
  <Application>Microsoft Office PowerPoint</Application>
  <PresentationFormat>Aangepast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Facet</vt:lpstr>
      <vt:lpstr>Welkom Havo/vwo 3.</vt:lpstr>
      <vt:lpstr>Agenda:</vt:lpstr>
      <vt:lpstr>PowerPoint-presentatie</vt:lpstr>
      <vt:lpstr>PowerPoint-presentatie</vt:lpstr>
      <vt:lpstr>Oefenopgave onderdeel A en B</vt:lpstr>
      <vt:lpstr>PowerPoint-presentatie</vt:lpstr>
      <vt:lpstr>2 oefenopgaves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 B.</cp:lastModifiedBy>
  <cp:revision>198</cp:revision>
  <dcterms:created xsi:type="dcterms:W3CDTF">2017-08-27T09:00:36Z</dcterms:created>
  <dcterms:modified xsi:type="dcterms:W3CDTF">2018-03-21T08:28:26Z</dcterms:modified>
</cp:coreProperties>
</file>